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11" r:id="rId2"/>
    <p:sldId id="282" r:id="rId3"/>
    <p:sldId id="257" r:id="rId4"/>
    <p:sldId id="259" r:id="rId5"/>
    <p:sldId id="612" r:id="rId6"/>
    <p:sldId id="273" r:id="rId7"/>
    <p:sldId id="272" r:id="rId8"/>
    <p:sldId id="264" r:id="rId9"/>
    <p:sldId id="271" r:id="rId10"/>
    <p:sldId id="262" r:id="rId11"/>
    <p:sldId id="269" r:id="rId12"/>
    <p:sldId id="263" r:id="rId13"/>
    <p:sldId id="261" r:id="rId14"/>
    <p:sldId id="270" r:id="rId15"/>
    <p:sldId id="613" r:id="rId16"/>
    <p:sldId id="614" r:id="rId17"/>
    <p:sldId id="615" r:id="rId18"/>
    <p:sldId id="616" r:id="rId19"/>
    <p:sldId id="617" r:id="rId20"/>
    <p:sldId id="618" r:id="rId21"/>
    <p:sldId id="619" r:id="rId22"/>
    <p:sldId id="620" r:id="rId23"/>
    <p:sldId id="621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10CE1-D302-4841-A7A7-0638EC5B96F0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D622-30E4-4447-8872-0A044F8E4DA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69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37FC-9C48-497E-93A6-1437C360ACDC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26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37FC-9C48-497E-93A6-1437C360ACD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052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Permiten identificar patrones geográficos, temporales y demográficos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37FC-9C48-497E-93A6-1437C360ACDC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312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29A9-AD64-BBD4-C940-4D7B02BE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BA0FAC-CAF7-EF10-0C30-9B2B142DE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C1DDC1-1081-1D7F-7AE4-AE16560D4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para la planificación y evaluación de políticas públicas en salud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D0005A-8A03-3BBB-59BD-B5D2AAC58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37FC-9C48-497E-93A6-1437C360ACDC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513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5D33-BCF5-4630-939C-018B5D18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7E58AB-2368-4FBE-A0AA-48F60CE24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9F8E4-A0BB-42D2-97CF-17709C49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3BA91-5D62-443D-BB1C-5B8A65F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40C372-874A-4162-A85A-12EBC9F0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653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FAA2A-C1FA-43A2-BB32-0DBC9D53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BB2E2E-4764-4BBE-A83E-D1BF9DF0B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D0E693-03CA-4DE4-97E4-B71F6FEF6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E0E963-E9E8-4F21-A283-BA921481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C44E8F-91D3-4BDA-9C61-3C75CBDE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18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B3145E-5AB7-4BEA-A1DA-65D050BBE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4D386E-A201-49B7-A858-336E0789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ED93F2-D662-431E-8B30-06A956D6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7D79B5-46A6-4E1C-9D21-DA81A95A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240687-6594-4AB4-B032-D72A1DEF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760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0116B-471C-4E2B-9389-F3ECCD4F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A7CE74-B3CF-408D-A274-E18A7925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77B60C-F54C-492F-BB32-576FFA52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5A726-BED4-45EC-8F6A-105A4FBB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C6F53A-AF02-4861-9A36-68A737F6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800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D95F0-BD1D-40FB-9B04-34370E2B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DF8B2-88CA-4C37-8DD6-0DA3DCA2B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DB9B40-E8E1-46E8-A41D-21FE6860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311272-1065-4294-879D-99810311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D2007-69F9-4654-B534-F88106A0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519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9556C-316E-42CB-B387-23DEA255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9CCEA-88D8-4D04-9B7D-A6115DC6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0A5835-AA51-4A95-A53F-80DA9D1FC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D997C6-2905-4DCC-BEC0-13407D0C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4F26C8-3441-4FE0-ADA0-E57A709F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3B09CA-63B7-4AFA-91CF-1ED47174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59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D8FE5-0C13-4E46-B38B-C9BADA82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FAE445-9662-4523-89A3-C06497815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68D5FE-DF81-41EA-88C4-37C2932A1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3B1561-7A19-410C-AE8F-F7464C7AF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D2A2ED-EAEE-4F9A-B75D-CAD9269EC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DB2EB2-9627-43F9-ABFC-65B5B7E81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4394E6-B281-48B3-9C6F-3BD9805B4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D826CA-7EDD-48F0-9144-8371C375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269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C143E-AE31-4D98-9407-BCC22E67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0AF417-0A9E-45BF-B5EF-E0458394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0BD566-AEC9-4416-A04C-ABDDCDB2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27B2206-4EF1-4C4D-BA69-E0057332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89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7E26132-1DFE-4EE4-BDA6-81A2CBE9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30B4A1-4E4A-4B27-B3C5-2CB85576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C54E00-EC00-4D7A-8C78-222DDC92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3776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38FFF-7E9A-4912-B8F7-850C0B3A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D5AE8-40C2-4700-B059-C817D2978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358996-DEC7-4E10-97D5-669A2DF6B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4C4931-5086-4C42-8145-DFD47753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E5A909-6C1C-4DD8-9CEB-D0B424E8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620DD8-F1A3-476C-A323-761FAA8A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030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F5323-81D2-459D-98F3-B6485D69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69ED10-62A4-4B9B-B7E4-929F7F2B1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F45D6D-9350-434A-A18B-2F45CCE4F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53D4F-E21B-4BD8-B0D4-DE02B64E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A6C2FB-6D5B-40AF-B430-854EE0A2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ED60F-E571-4BD2-97C9-8F4E965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984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6E8836-5E81-44D3-AF6C-F10B6844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059603-20C7-465E-A450-68214F0D7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A6F58E-DE81-49F2-BFD9-BE4D49BFB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DCF8-EFB2-4EDF-8B50-D3BEF91DEEF8}" type="datetimeFigureOut">
              <a:rPr lang="es-CO" smtClean="0"/>
              <a:t>11/03/2025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E4B1C4-5B17-4E0F-9052-B76F96151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32B7A7-C2C2-4FC0-9DEF-7A468CF45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0B83C-859C-456F-B7E2-7F8D50289B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315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portalsivigila.ins.gov.co/Paginas/Vigilancia-Rutinaria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sivigila.ins.gov.co/Microdatos/Forms/AllItems.aspx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iencedirect.com/topics/medicine-and-dentistry/patient-characteristics" TargetMode="External"/><Relationship Id="rId4" Type="http://schemas.openxmlformats.org/officeDocument/2006/relationships/hyperlink" Target="https://www.sciencedirect.com/topics/medicine-and-dentistry/cancer-typ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s://www.dane.gov.co/index.php/estadisticas-por-tema/sal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dane.gov.co/index.php/estadisticas-por-tem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hyperlink" Target="https://www.dane.gov.co/index.php/estadisticas-por-tema/salu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dane.gov.co/index.php/estadisticas-por-te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dane.gov.co/index.php/estadisticas-por-tema/salu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ne.gov.co/index.php/estadisticas-por-tema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6788-029D-FCC0-F88F-2D786CAE5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52ED9-9D5B-EB4D-8667-900B3EFF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84175"/>
            <a:ext cx="11115675" cy="5487035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s-CO" sz="8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Contexto </a:t>
            </a:r>
            <a:br>
              <a:rPr lang="es-CO" sz="8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8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 Poblacionales de Cáncer</a:t>
            </a:r>
            <a:endParaRPr lang="es-CO" sz="28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2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Encuestas Poblacionales y Registros de datos en salud disponibles en Colombia</a:t>
            </a:r>
          </a:p>
        </p:txBody>
      </p:sp>
      <p:pic>
        <p:nvPicPr>
          <p:cNvPr id="2056" name="Picture 8" descr="Sabe colombia situacion de personas adulta mayor by M TALLER GRAFICO - issuu">
            <a:extLst>
              <a:ext uri="{FF2B5EF4-FFF2-40B4-BE49-F238E27FC236}">
                <a16:creationId xmlns:a16="http://schemas.microsoft.com/office/drawing/2014/main" id="{69B932DF-7B70-49B3-B12A-A37778B36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r="6441" b="-3"/>
          <a:stretch/>
        </p:blipFill>
        <p:spPr bwMode="auto">
          <a:xfrm>
            <a:off x="246888" y="2139484"/>
            <a:ext cx="2834640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tudio Nacional de Salud Mental 215 Tomo I">
            <a:extLst>
              <a:ext uri="{FF2B5EF4-FFF2-40B4-BE49-F238E27FC236}">
                <a16:creationId xmlns:a16="http://schemas.microsoft.com/office/drawing/2014/main" id="{4306A38E-F2E6-4EBA-9648-CF2ADE009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r="-3" b="-3"/>
          <a:stretch/>
        </p:blipFill>
        <p:spPr bwMode="auto">
          <a:xfrm>
            <a:off x="3200400" y="2139484"/>
            <a:ext cx="2834640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NDS 2010 Profamilia Encuesta Nacional de Demografía &amp; Salud Colombia">
            <a:extLst>
              <a:ext uri="{FF2B5EF4-FFF2-40B4-BE49-F238E27FC236}">
                <a16:creationId xmlns:a16="http://schemas.microsoft.com/office/drawing/2014/main" id="{92340B30-729F-4436-8E82-26BDE7D4A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5388" b="-3"/>
          <a:stretch/>
        </p:blipFill>
        <p:spPr bwMode="auto">
          <a:xfrm>
            <a:off x="6153912" y="2139484"/>
            <a:ext cx="2834640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0AF4A8-1B8F-4ED7-9974-67B82526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7" r="31834" b="-2"/>
          <a:stretch/>
        </p:blipFill>
        <p:spPr bwMode="auto">
          <a:xfrm>
            <a:off x="9107424" y="2139484"/>
            <a:ext cx="2834640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6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28854-C773-1C68-9DAB-5C8AE17E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0DEF9C-0A45-06AE-6B79-5F347E5D8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4" r="6967" b="28605"/>
          <a:stretch/>
        </p:blipFill>
        <p:spPr>
          <a:xfrm>
            <a:off x="160872" y="152400"/>
            <a:ext cx="11192928" cy="41566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BA4668D-BE8E-8B1B-E524-B3066CB7DC61}"/>
              </a:ext>
            </a:extLst>
          </p:cNvPr>
          <p:cNvSpPr txBox="1"/>
          <p:nvPr/>
        </p:nvSpPr>
        <p:spPr>
          <a:xfrm>
            <a:off x="554182" y="4796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https://profamilia.org.co/investigaciones/ends/</a:t>
            </a:r>
          </a:p>
        </p:txBody>
      </p:sp>
    </p:spTree>
    <p:extLst>
      <p:ext uri="{BB962C8B-B14F-4D97-AF65-F5344CB8AC3E}">
        <p14:creationId xmlns:p14="http://schemas.microsoft.com/office/powerpoint/2010/main" val="375482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Encuestas Poblacionales y Registros de datos en salud disponibles en Colombia</a:t>
            </a:r>
          </a:p>
        </p:txBody>
      </p:sp>
      <p:pic>
        <p:nvPicPr>
          <p:cNvPr id="5124" name="Picture 4" descr="PDF) IV Estudio Nacional De Salud Bucal - ENSAB IV Situación de Salud Bucal">
            <a:extLst>
              <a:ext uri="{FF2B5EF4-FFF2-40B4-BE49-F238E27FC236}">
                <a16:creationId xmlns:a16="http://schemas.microsoft.com/office/drawing/2014/main" id="{AFEA9B4C-71F1-4DFF-862F-7DB3D58DA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r="-6" b="48025"/>
          <a:stretch/>
        </p:blipFill>
        <p:spPr bwMode="auto">
          <a:xfrm>
            <a:off x="320040" y="2946443"/>
            <a:ext cx="3703320" cy="248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atálogo en línea Centro Nacer, Salud Sexual y Reproductiva / Biblioteca  Electrónica">
            <a:extLst>
              <a:ext uri="{FF2B5EF4-FFF2-40B4-BE49-F238E27FC236}">
                <a16:creationId xmlns:a16="http://schemas.microsoft.com/office/drawing/2014/main" id="{C1ECBFB4-526B-462A-A533-19B7089A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2" r="-2" b="23956"/>
          <a:stretch/>
        </p:blipFill>
        <p:spPr bwMode="auto">
          <a:xfrm>
            <a:off x="4244340" y="2946441"/>
            <a:ext cx="3703320" cy="24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Presentación de PowerPoint">
            <a:extLst>
              <a:ext uri="{FF2B5EF4-FFF2-40B4-BE49-F238E27FC236}">
                <a16:creationId xmlns:a16="http://schemas.microsoft.com/office/drawing/2014/main" id="{5D46C5F0-C018-435D-91C3-B9BB94AA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5592" y="2829317"/>
            <a:ext cx="3703320" cy="2716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0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7" y="264697"/>
            <a:ext cx="11085953" cy="1325563"/>
          </a:xfrm>
        </p:spPr>
        <p:txBody>
          <a:bodyPr>
            <a:normAutofit/>
          </a:bodyPr>
          <a:lstStyle/>
          <a:p>
            <a:r>
              <a:rPr lang="es-ES" dirty="0"/>
              <a:t>Encuestas Poblacionales y Registros de datos en salud disponibles en Colombia</a:t>
            </a:r>
            <a:endParaRPr lang="es-CO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C13A5E-020C-438D-A67C-E368E735FF2E}"/>
              </a:ext>
            </a:extLst>
          </p:cNvPr>
          <p:cNvSpPr txBox="1"/>
          <p:nvPr/>
        </p:nvSpPr>
        <p:spPr>
          <a:xfrm>
            <a:off x="8693427" y="1690688"/>
            <a:ext cx="3114261" cy="384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s-CO" sz="1800" b="1" dirty="0">
                <a:solidFill>
                  <a:srgbClr val="2F5496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Enfermedades por Micobacterias (</a:t>
            </a:r>
            <a:r>
              <a:rPr lang="es-CO" sz="1800" b="1" dirty="0">
                <a:solidFill>
                  <a:srgbClr val="444444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Tuberculosis, Lepra)</a:t>
            </a:r>
            <a:endParaRPr lang="es-CO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t">
              <a:spcAft>
                <a:spcPts val="2250"/>
              </a:spcAft>
            </a:pPr>
            <a:r>
              <a:rPr lang="es-CO" sz="1800" b="1" dirty="0">
                <a:solidFill>
                  <a:srgbClr val="2F5496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Enfermedades por Zoonosis</a:t>
            </a:r>
            <a:r>
              <a:rPr lang="es-CO" sz="1800" b="1" dirty="0">
                <a:solidFill>
                  <a:srgbClr val="444444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 (Rabia, leptospirosis)</a:t>
            </a:r>
            <a:endParaRPr lang="es-CO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250"/>
              </a:spcAft>
            </a:pPr>
            <a:r>
              <a:rPr lang="es-CO" sz="1800" b="1" dirty="0">
                <a:solidFill>
                  <a:srgbClr val="2F5496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Violencia de género</a:t>
            </a:r>
            <a:endParaRPr lang="es-CO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250"/>
              </a:spcAft>
            </a:pPr>
            <a:r>
              <a:rPr lang="es-CO" sz="1800" b="1" dirty="0">
                <a:solidFill>
                  <a:srgbClr val="2F5496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Lesiones por artefactos explosivos </a:t>
            </a:r>
            <a:r>
              <a:rPr lang="es-CO" sz="1800" dirty="0"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(pólvora y minas antipersonal)</a:t>
            </a:r>
            <a:endParaRPr lang="es-CO" sz="180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250"/>
              </a:spcAft>
            </a:pPr>
            <a:r>
              <a:rPr lang="es-CO" sz="1800" b="1" dirty="0">
                <a:solidFill>
                  <a:srgbClr val="2F5496"/>
                </a:solidFill>
                <a:effectLst/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Intento de suicidio</a:t>
            </a:r>
            <a:endParaRPr lang="es-CO" sz="1800" b="1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Marcador de contenido 4">
            <a:hlinkClick r:id="rId2"/>
            <a:extLst>
              <a:ext uri="{FF2B5EF4-FFF2-40B4-BE49-F238E27FC236}">
                <a16:creationId xmlns:a16="http://schemas.microsoft.com/office/drawing/2014/main" id="{04363E6F-D4F2-4F84-89C9-3E02C1980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 t="13005" r="1348" b="9082"/>
          <a:stretch/>
        </p:blipFill>
        <p:spPr>
          <a:xfrm>
            <a:off x="562708" y="1690688"/>
            <a:ext cx="7582486" cy="44320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700150-D3F7-8B04-80BC-FB3E47791458}"/>
              </a:ext>
            </a:extLst>
          </p:cNvPr>
          <p:cNvSpPr txBox="1"/>
          <p:nvPr/>
        </p:nvSpPr>
        <p:spPr>
          <a:xfrm>
            <a:off x="562708" y="61697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>
                <a:hlinkClick r:id="rId4"/>
              </a:rPr>
              <a:t>https://portalsivigila.ins.gov.co/Microdatos/Forms/AllItems.aspx</a:t>
            </a:r>
            <a:endParaRPr lang="es-CO" sz="1400" dirty="0"/>
          </a:p>
          <a:p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44502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F48A6-B850-2146-5345-4EFBBAEC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cánceres priorizados.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D1FDBC-2387-2EAA-6AA8-CD857043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s-CO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Cáncer de mama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Cáncer de cuello uterino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s-CO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Cáncer de colon y recto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Cáncer de estómago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s-CO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Cáncer de próstata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 Cáncer de tráquea, bronquios y pulmón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 Leucemia linfoide aguda en niños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8. Leucemia linfoide aguda en adultos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9. Leucemia mieloide aguda en niños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10. Leucemia mieloide aguda en adultos</a:t>
            </a:r>
            <a:br>
              <a:rPr lang="es-CO" dirty="0"/>
            </a:br>
            <a:r>
              <a:rPr lang="es-CO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11. Linfoma no Hodgkin en adultos.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888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14EAA-E5FB-C5DA-1BA3-67BAFA9C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rgbClr val="001D35"/>
                </a:solidFill>
                <a:latin typeface="Google Sans"/>
              </a:rPr>
              <a:t>Importancia de los estudios sobre mortalidad por cáncer</a:t>
            </a:r>
            <a:br>
              <a:rPr lang="es-CO" dirty="0">
                <a:solidFill>
                  <a:srgbClr val="001D35"/>
                </a:solidFill>
                <a:latin typeface="Google Sans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CF2325-3843-03A5-B748-9724A227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Permiten identificar tendencias en el riesgo de morir 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Permiten comparar los resultados entre grupos definidos por edad, sexo, raza, ubicación geográfica y otras categorías. </a:t>
            </a:r>
          </a:p>
          <a:p>
            <a:pPr algn="l" fontAlgn="ctr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Pueden medir el éxito de las iniciativas para controlar y tratar el cáncer. </a:t>
            </a:r>
          </a:p>
          <a:p>
            <a:pPr algn="l"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001D35"/>
                </a:solidFill>
                <a:effectLst/>
                <a:latin typeface="Google Sans"/>
              </a:rPr>
              <a:t>Aportan a la formulación de estrategias de prevención y atención de la salud pública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918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16A3689B-CBDB-C77C-D14B-6B8E9DFF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97" y="643466"/>
            <a:ext cx="53900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1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FD5CE0C-C25C-6EF0-62C1-E85936367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26839"/>
              </p:ext>
            </p:extLst>
          </p:nvPr>
        </p:nvGraphicFramePr>
        <p:xfrm>
          <a:off x="643467" y="1199263"/>
          <a:ext cx="10905066" cy="4459481"/>
        </p:xfrm>
        <a:graphic>
          <a:graphicData uri="http://schemas.openxmlformats.org/drawingml/2006/table">
            <a:tbl>
              <a:tblPr/>
              <a:tblGrid>
                <a:gridCol w="1501167">
                  <a:extLst>
                    <a:ext uri="{9D8B030D-6E8A-4147-A177-3AD203B41FA5}">
                      <a16:colId xmlns:a16="http://schemas.microsoft.com/office/drawing/2014/main" val="3205702643"/>
                    </a:ext>
                  </a:extLst>
                </a:gridCol>
                <a:gridCol w="9403899">
                  <a:extLst>
                    <a:ext uri="{9D8B030D-6E8A-4147-A177-3AD203B41FA5}">
                      <a16:colId xmlns:a16="http://schemas.microsoft.com/office/drawing/2014/main" val="2117091389"/>
                    </a:ext>
                  </a:extLst>
                </a:gridCol>
              </a:tblGrid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COD_DPTO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Departamento donde ocurrió la defunción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56505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cod_munic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Municipio donde ocurrió la defunción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783771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a_defun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Área donde ocurrió la defunción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57418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sit_defun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Sitio de la defuncion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107972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cod_inst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Código de la institución prestadora de salud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12705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nom_inst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Nombre de la institución de salud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14781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Año en que ocurrió la defunción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735758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mes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Mes en que ocurrió la defunción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4142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Sexo del fallecido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45007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est_civil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Estado conyugal del fallecido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628731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gru_ed1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Agrupación de edades, según la edad del fallecido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826616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nivel_edu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Nivel educativo del fallecido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33689"/>
                  </a:ext>
                </a:extLst>
              </a:tr>
              <a:tr h="34303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MUERTEPORO</a:t>
                      </a:r>
                      <a:endParaRPr lang="es-CO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 ocupación pudo ser causa o estar asociada con la defunción</a:t>
                      </a:r>
                      <a:endParaRPr lang="es-CO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87" marR="15287" marT="152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96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43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38FE81C-308D-9A06-31A9-EA174DFE8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97576"/>
              </p:ext>
            </p:extLst>
          </p:nvPr>
        </p:nvGraphicFramePr>
        <p:xfrm>
          <a:off x="643467" y="1136158"/>
          <a:ext cx="10905067" cy="4585694"/>
        </p:xfrm>
        <a:graphic>
          <a:graphicData uri="http://schemas.openxmlformats.org/drawingml/2006/table">
            <a:tbl>
              <a:tblPr/>
              <a:tblGrid>
                <a:gridCol w="1460468">
                  <a:extLst>
                    <a:ext uri="{9D8B030D-6E8A-4147-A177-3AD203B41FA5}">
                      <a16:colId xmlns:a16="http://schemas.microsoft.com/office/drawing/2014/main" val="574862812"/>
                    </a:ext>
                  </a:extLst>
                </a:gridCol>
                <a:gridCol w="9444599">
                  <a:extLst>
                    <a:ext uri="{9D8B030D-6E8A-4147-A177-3AD203B41FA5}">
                      <a16:colId xmlns:a16="http://schemas.microsoft.com/office/drawing/2014/main" val="37857532"/>
                    </a:ext>
                  </a:extLst>
                </a:gridCol>
              </a:tblGrid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SIMUERTEPO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Accidente de trabajo o enfermedad profesional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682825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OCUPACION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¿Cúal fue la última ocupación habitual del fallecido?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231863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IDPERTET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 acuerdo con la cultura, pueblo o rasgos físicos, el fallecido era o se reconocia como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856440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codpres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País de residencia habitual del fallecido, cuando residía en un país diferente a Colombia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306963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codptore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 acuerdo con la cultura, pueblo o rasgos físicos, el fallecido era o se reconocia como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66736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codmunre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Municipio de residencia habitual del fallecido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356507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area_res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Área de residencia habitual del fallecido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267807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seg_social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Régimen de seguridad social del fallecido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199629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IDADMISALU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Entidad Administradora en Salud, a la que pertenecía el fallecido  (para muerte fetal, o de menor de un año la entidad administradora a la que pertenecía la madre)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957631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IDCLASADMI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Nombre de la administradora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905637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pman_muer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Probable manera de muerte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567649"/>
                  </a:ext>
                </a:extLst>
              </a:tr>
              <a:tr h="35869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cons_exp</a:t>
                      </a:r>
                      <a:endParaRPr lang="es-CO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Certificación médica</a:t>
                      </a:r>
                      <a:endParaRPr lang="es-CO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985" marR="15985" marT="1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82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33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1103CC5-2627-202C-A245-316432601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79770"/>
              </p:ext>
            </p:extLst>
          </p:nvPr>
        </p:nvGraphicFramePr>
        <p:xfrm>
          <a:off x="1055703" y="643466"/>
          <a:ext cx="10080596" cy="557108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229786">
                  <a:extLst>
                    <a:ext uri="{9D8B030D-6E8A-4147-A177-3AD203B41FA5}">
                      <a16:colId xmlns:a16="http://schemas.microsoft.com/office/drawing/2014/main" val="2303781172"/>
                    </a:ext>
                  </a:extLst>
                </a:gridCol>
                <a:gridCol w="8850810">
                  <a:extLst>
                    <a:ext uri="{9D8B030D-6E8A-4147-A177-3AD203B41FA5}">
                      <a16:colId xmlns:a16="http://schemas.microsoft.com/office/drawing/2014/main" val="3687964770"/>
                    </a:ext>
                  </a:extLst>
                </a:gridCol>
              </a:tblGrid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codocur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Departamento de ocurrencia del hecho cuando es muerte violencia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4779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codmunoc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Municipio de ocurrencia del hecho cuando es muerte violencia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12247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c_muerte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Como determino la causa de muerte - 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594126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asis_med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Recibió asistencia médica durante el proceso que lo llevo a la muerte?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186432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c_dir1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 Directa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706952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C_DIR12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segunda causa de defunción informada en el renglón a)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867811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Causas Antecedentes1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366807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C_ANT12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segunda causa de defunción informada en el renglón b)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36555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Causas Antecedentes2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04453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C_ANT22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segunda causa de defunción informada en el renglón c)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988156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c_ant3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Causas Antecedentes3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334582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C_ANT32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segunda causa de defunción informada en el renglón d)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710522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c_pat1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Otros estados patológicos importantes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551395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C_PAT2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causa de defunción informada en otros estados Patológico importantes.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29394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c_bas1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causa Básica de la defunción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13696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c_mcm1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Código de la causa de defunción informada en Muerte Sin Certificación medica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92247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IDPROFCER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Profesión de quien certifica la defunción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810901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causa_666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 agrupada con base en la Lista 6/67 de la OPS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284379"/>
                  </a:ext>
                </a:extLst>
              </a:tr>
              <a:tr h="29321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cau_homol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Causa agrupada con base en la Lista 105 Colombia</a:t>
                      </a:r>
                      <a:endParaRPr lang="es-CO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076" marR="42197" marT="6275" marB="8439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8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6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8CB624-863A-86DB-3A3C-4D771CFD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61" y="0"/>
            <a:ext cx="6823275" cy="2719259"/>
          </a:xfrm>
          <a:prstGeom prst="rect">
            <a:avLst/>
          </a:prstGeom>
          <a:ln w="76200">
            <a:solidFill>
              <a:srgbClr val="660066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319E70-D83E-EEAB-37A6-06EAC6D0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566" y="2790741"/>
            <a:ext cx="9418134" cy="3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709246-D7B3-32F1-5879-8BAAE4E7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861654"/>
            <a:ext cx="829743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D32A50-CD65-39DE-04E8-4EC25B3D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" y="0"/>
            <a:ext cx="6076008" cy="52847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F208E5-ABE0-F81B-8C46-2707D672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32" y="189686"/>
            <a:ext cx="526992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1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1A04A7-FA9A-BF9F-1784-417B9387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00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C8D107-81BE-62C3-9F35-4A3C93C5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0" y="643466"/>
            <a:ext cx="93631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960F4-DF48-28D3-BE2E-822AB123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6835"/>
            <a:ext cx="5581338" cy="3665657"/>
          </a:xfrm>
        </p:spPr>
        <p:txBody>
          <a:bodyPr>
            <a:normAutofit/>
          </a:bodyPr>
          <a:lstStyle/>
          <a:p>
            <a:pPr algn="ctr"/>
            <a:r>
              <a:rPr lang="es-CO" sz="6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 poblacionales de cáncer (RPC) </a:t>
            </a:r>
            <a:endParaRPr lang="es-CO" sz="13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EB57BD-3889-7A46-24A3-74E122E3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22392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FBA5D9-2F67-C30B-0C76-497624CB286D}"/>
              </a:ext>
            </a:extLst>
          </p:cNvPr>
          <p:cNvSpPr txBox="1"/>
          <p:nvPr/>
        </p:nvSpPr>
        <p:spPr>
          <a:xfrm>
            <a:off x="5839919" y="3949643"/>
            <a:ext cx="6093500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de recopilación, almacenamiento, validación y análisis continuo de datos que permite el cálculo y la difusión de las tasas de incidencia, mortalidad y supervivencia de todas las neoplasias malignas según </a:t>
            </a: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Obtenga más información sobre los tipos de cáncer en las páginas de temas generadas por IA de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tipo de cáncer</a:t>
            </a: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, el estadio en el momento del diagnóstico y otras </a:t>
            </a:r>
            <a:r>
              <a:rPr lang="es-E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Obtenga más información sobre las características de los pacientes en las páginas de temas generadas por IA de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características del tumor y del paciente</a:t>
            </a:r>
            <a:endParaRPr lang="es-CO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EBF011-F6D6-B593-9536-F2C29682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550193"/>
            <a:ext cx="3757613" cy="37576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F992A0-FFF4-5C2B-D1DE-FD30F0CB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570" y="1751170"/>
            <a:ext cx="3556636" cy="35566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E1D71B-DA14-F3B2-5226-2AC3C0A98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243" y="1237296"/>
            <a:ext cx="4070510" cy="4070510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0BCF801-9FAD-C5F0-B0A6-6E0E08ABEC65}"/>
              </a:ext>
            </a:extLst>
          </p:cNvPr>
          <p:cNvCxnSpPr/>
          <p:nvPr/>
        </p:nvCxnSpPr>
        <p:spPr>
          <a:xfrm>
            <a:off x="4015267" y="797956"/>
            <a:ext cx="0" cy="5840730"/>
          </a:xfrm>
          <a:prstGeom prst="line">
            <a:avLst/>
          </a:prstGeom>
          <a:ln w="5715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95D848D-5538-4211-8140-E0B5AA28B0A5}"/>
              </a:ext>
            </a:extLst>
          </p:cNvPr>
          <p:cNvCxnSpPr/>
          <p:nvPr/>
        </p:nvCxnSpPr>
        <p:spPr>
          <a:xfrm>
            <a:off x="8297707" y="609123"/>
            <a:ext cx="0" cy="5840730"/>
          </a:xfrm>
          <a:prstGeom prst="line">
            <a:avLst/>
          </a:prstGeom>
          <a:ln w="5715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4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5BEC-9EC1-4272-4C36-68CBC0A6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759D7-7CA3-169A-39DA-99E068B4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0" y="1994536"/>
            <a:ext cx="10527030" cy="834390"/>
          </a:xfrm>
          <a:ln w="76200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s-CO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Monitorear la incidencia, supervivencia y mortalidad por cáncer</a:t>
            </a:r>
            <a:endParaRPr lang="es-CO" sz="8000" b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8E75A68-6C69-CEBE-1240-9637CA57700D}"/>
              </a:ext>
            </a:extLst>
          </p:cNvPr>
          <p:cNvSpPr txBox="1">
            <a:spLocks/>
          </p:cNvSpPr>
          <p:nvPr/>
        </p:nvSpPr>
        <p:spPr>
          <a:xfrm>
            <a:off x="4025265" y="365761"/>
            <a:ext cx="4141470" cy="120015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  <a:endParaRPr lang="es-CO" sz="5400" b="1" dirty="0">
              <a:solidFill>
                <a:schemeClr val="bg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5203B90-9623-55B2-848D-8BCB9CB3A36F}"/>
              </a:ext>
            </a:extLst>
          </p:cNvPr>
          <p:cNvSpPr txBox="1">
            <a:spLocks/>
          </p:cNvSpPr>
          <p:nvPr/>
        </p:nvSpPr>
        <p:spPr>
          <a:xfrm>
            <a:off x="826770" y="4576286"/>
            <a:ext cx="10527030" cy="1035843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la efectividad de programas de prevención y tratamiento</a:t>
            </a:r>
            <a:endParaRPr lang="es-CO" sz="3200" b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471A85-50A3-B391-300D-66504C2DE729}"/>
              </a:ext>
            </a:extLst>
          </p:cNvPr>
          <p:cNvSpPr txBox="1">
            <a:spLocks/>
          </p:cNvSpPr>
          <p:nvPr/>
        </p:nvSpPr>
        <p:spPr>
          <a:xfrm>
            <a:off x="826770" y="3382329"/>
            <a:ext cx="10527030" cy="8343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factores de riesgo y tendencias</a:t>
            </a:r>
            <a:endParaRPr lang="es-CO" sz="32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C340619-DC33-8CA4-04BE-77B8FF5CDF6E}"/>
              </a:ext>
            </a:extLst>
          </p:cNvPr>
          <p:cNvSpPr txBox="1">
            <a:spLocks/>
          </p:cNvSpPr>
          <p:nvPr/>
        </p:nvSpPr>
        <p:spPr>
          <a:xfrm>
            <a:off x="826770" y="5884545"/>
            <a:ext cx="10527030" cy="834390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Apoyar la investigación epidemiológica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34725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4">
            <a:extLst>
              <a:ext uri="{FF2B5EF4-FFF2-40B4-BE49-F238E27FC236}">
                <a16:creationId xmlns:a16="http://schemas.microsoft.com/office/drawing/2014/main" id="{ACF2C725-7617-4C78-90CA-3DCC44310F36}"/>
              </a:ext>
            </a:extLst>
          </p:cNvPr>
          <p:cNvSpPr txBox="1">
            <a:spLocks/>
          </p:cNvSpPr>
          <p:nvPr/>
        </p:nvSpPr>
        <p:spPr>
          <a:xfrm>
            <a:off x="0" y="1035033"/>
            <a:ext cx="12192000" cy="1533112"/>
          </a:xfrm>
          <a:prstGeom prst="rect">
            <a:avLst/>
          </a:prstGeom>
        </p:spPr>
        <p:txBody>
          <a:bodyPr vert="horz" wrap="square" lIns="0" tIns="9588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84985" marR="5080" indent="-1772920">
              <a:lnSpc>
                <a:spcPts val="5180"/>
              </a:lnSpc>
              <a:spcBef>
                <a:spcPts val="755"/>
              </a:spcBef>
            </a:pPr>
            <a:r>
              <a:rPr lang="es-ES" sz="4400" spc="-50" dirty="0">
                <a:solidFill>
                  <a:srgbClr val="000000"/>
                </a:solidFill>
                <a:latin typeface="Tahoma"/>
                <a:cs typeface="Tahoma"/>
              </a:rPr>
              <a:t>Fuentes de información:</a:t>
            </a:r>
          </a:p>
          <a:p>
            <a:pPr marL="1784985" marR="5080" indent="-1772920">
              <a:lnSpc>
                <a:spcPts val="5180"/>
              </a:lnSpc>
              <a:spcBef>
                <a:spcPts val="755"/>
              </a:spcBef>
            </a:pPr>
            <a:r>
              <a:rPr lang="es-ES" sz="4400" spc="-50" dirty="0">
                <a:solidFill>
                  <a:srgbClr val="000000"/>
                </a:solidFill>
                <a:latin typeface="Tahoma"/>
                <a:cs typeface="Tahoma"/>
              </a:rPr>
              <a:t>Bases de datos poblacionales </a:t>
            </a:r>
            <a:endParaRPr lang="es-ES" sz="44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B4D0AE-68A2-4DC4-9A4E-5460CA4BB6BF}"/>
              </a:ext>
            </a:extLst>
          </p:cNvPr>
          <p:cNvSpPr txBox="1"/>
          <p:nvPr/>
        </p:nvSpPr>
        <p:spPr>
          <a:xfrm>
            <a:off x="2197510" y="3880151"/>
            <a:ext cx="8922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Karen Flórez Lozano. Doctora en Estadística y optimización.</a:t>
            </a:r>
          </a:p>
        </p:txBody>
      </p:sp>
    </p:spTree>
    <p:extLst>
      <p:ext uri="{BB962C8B-B14F-4D97-AF65-F5344CB8AC3E}">
        <p14:creationId xmlns:p14="http://schemas.microsoft.com/office/powerpoint/2010/main" val="146919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institucional DANE">
            <a:hlinkClick r:id="rId2"/>
            <a:extLst>
              <a:ext uri="{FF2B5EF4-FFF2-40B4-BE49-F238E27FC236}">
                <a16:creationId xmlns:a16="http://schemas.microsoft.com/office/drawing/2014/main" id="{1578F2C1-C218-475E-A184-A47A7CF0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9900"/>
            <a:ext cx="6197600" cy="2349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Encuestas</a:t>
            </a:r>
            <a:r>
              <a:rPr lang="en-US" dirty="0"/>
              <a:t> </a:t>
            </a:r>
            <a:r>
              <a:rPr lang="en-US" dirty="0" err="1"/>
              <a:t>Poblacionales</a:t>
            </a:r>
            <a:r>
              <a:rPr lang="en-US" dirty="0"/>
              <a:t> y </a:t>
            </a:r>
            <a:r>
              <a:rPr lang="en-US" dirty="0" err="1"/>
              <a:t>Registros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Colombia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0056A0-B401-CD63-DDC2-8942C455049B}"/>
              </a:ext>
            </a:extLst>
          </p:cNvPr>
          <p:cNvSpPr txBox="1"/>
          <p:nvPr/>
        </p:nvSpPr>
        <p:spPr>
          <a:xfrm>
            <a:off x="3311236" y="6348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https://www.dane.gov.co/index.php/estadisticas-por-tema</a:t>
            </a:r>
            <a:r>
              <a:rPr lang="es-CO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C8E37E-410F-2134-4FA1-7B9DFBCB3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05" y="2819400"/>
            <a:ext cx="2669221" cy="36013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3041297-150F-658B-227C-49F3E12B4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184" y="2819400"/>
            <a:ext cx="1983566" cy="34103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230904-A09E-B4A9-2C44-F6D46E90D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31" y="2847979"/>
            <a:ext cx="1984064" cy="36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institucional DANE">
            <a:hlinkClick r:id="rId2"/>
            <a:extLst>
              <a:ext uri="{FF2B5EF4-FFF2-40B4-BE49-F238E27FC236}">
                <a16:creationId xmlns:a16="http://schemas.microsoft.com/office/drawing/2014/main" id="{1578F2C1-C218-475E-A184-A47A7CF0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9900"/>
            <a:ext cx="6197600" cy="2349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Encuestas</a:t>
            </a:r>
            <a:r>
              <a:rPr lang="en-US" dirty="0"/>
              <a:t> </a:t>
            </a:r>
            <a:r>
              <a:rPr lang="en-US" dirty="0" err="1"/>
              <a:t>Poblacionales</a:t>
            </a:r>
            <a:r>
              <a:rPr lang="en-US" dirty="0"/>
              <a:t> y </a:t>
            </a:r>
            <a:r>
              <a:rPr lang="en-US" dirty="0" err="1"/>
              <a:t>Registros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Colombia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0056A0-B401-CD63-DDC2-8942C455049B}"/>
              </a:ext>
            </a:extLst>
          </p:cNvPr>
          <p:cNvSpPr txBox="1"/>
          <p:nvPr/>
        </p:nvSpPr>
        <p:spPr>
          <a:xfrm>
            <a:off x="3311236" y="6348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https://www.dane.gov.co/index.php/estadisticas-por-tema</a:t>
            </a:r>
            <a:r>
              <a:rPr lang="es-CO" dirty="0"/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B15737-6305-E220-126B-B99B6B5D1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757" y="2819400"/>
            <a:ext cx="1860485" cy="32038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B8EC2A-13B6-0949-DC80-E39AE991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327" y="2819401"/>
            <a:ext cx="2606729" cy="29880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45C64B3-88D9-C122-22B9-7F9F28815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3056" y="2878105"/>
            <a:ext cx="2171666" cy="34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institucional DANE">
            <a:hlinkClick r:id="rId2"/>
            <a:extLst>
              <a:ext uri="{FF2B5EF4-FFF2-40B4-BE49-F238E27FC236}">
                <a16:creationId xmlns:a16="http://schemas.microsoft.com/office/drawing/2014/main" id="{1578F2C1-C218-475E-A184-A47A7CF0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9900"/>
            <a:ext cx="6197600" cy="2349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4" descr="Interfaz de usuario gráfica, Texto, Correo electrónico&#10;&#10;Descripción generada automáticamente">
            <a:extLst>
              <a:ext uri="{FF2B5EF4-FFF2-40B4-BE49-F238E27FC236}">
                <a16:creationId xmlns:a16="http://schemas.microsoft.com/office/drawing/2014/main" id="{E10D90CE-E7EC-43C2-B854-51EE09587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0164" t="12556" b="13382"/>
          <a:stretch/>
        </p:blipFill>
        <p:spPr>
          <a:xfrm>
            <a:off x="5334000" y="2882900"/>
            <a:ext cx="6197600" cy="3454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195803-D63D-4816-B527-8B45F7F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Encuestas</a:t>
            </a:r>
            <a:r>
              <a:rPr lang="en-US" dirty="0"/>
              <a:t> </a:t>
            </a:r>
            <a:r>
              <a:rPr lang="en-US" dirty="0" err="1"/>
              <a:t>Poblacionales</a:t>
            </a:r>
            <a:r>
              <a:rPr lang="en-US" dirty="0"/>
              <a:t> y </a:t>
            </a:r>
            <a:r>
              <a:rPr lang="en-US" dirty="0" err="1"/>
              <a:t>Registros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Colombia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A39270-26D2-8695-C4B1-0A96E9DD60F0}"/>
              </a:ext>
            </a:extLst>
          </p:cNvPr>
          <p:cNvSpPr txBox="1"/>
          <p:nvPr/>
        </p:nvSpPr>
        <p:spPr>
          <a:xfrm>
            <a:off x="3311236" y="6348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5"/>
              </a:rPr>
              <a:t>https://www.dane.gov.co/index.php/estadisticas-por-tema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6238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926</Words>
  <Application>Microsoft Office PowerPoint</Application>
  <PresentationFormat>Panorámica</PresentationFormat>
  <Paragraphs>128</Paragraphs>
  <Slides>23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Aptos Narrow</vt:lpstr>
      <vt:lpstr>Arial</vt:lpstr>
      <vt:lpstr>Calibri</vt:lpstr>
      <vt:lpstr>Calibri Light</vt:lpstr>
      <vt:lpstr>Google Sans</vt:lpstr>
      <vt:lpstr>Montserrat</vt:lpstr>
      <vt:lpstr>Tahoma</vt:lpstr>
      <vt:lpstr>Tema de Office</vt:lpstr>
      <vt:lpstr>Contexto  Registros Poblacionales de Cáncer</vt:lpstr>
      <vt:lpstr>Presentación de PowerPoint</vt:lpstr>
      <vt:lpstr>Registros poblacionales de cáncer (RPC) </vt:lpstr>
      <vt:lpstr>Presentación de PowerPoint</vt:lpstr>
      <vt:lpstr>Monitorear la incidencia, supervivencia y mortalidad por cáncer</vt:lpstr>
      <vt:lpstr>Presentación de PowerPoint</vt:lpstr>
      <vt:lpstr>Encuestas Poblacionales y Registros de datos en salud disponibles en Colombia</vt:lpstr>
      <vt:lpstr>Encuestas Poblacionales y Registros de datos en salud disponibles en Colombia</vt:lpstr>
      <vt:lpstr>Encuestas Poblacionales y Registros de datos en salud disponibles en Colombia</vt:lpstr>
      <vt:lpstr>Encuestas Poblacionales y Registros de datos en salud disponibles en Colombia</vt:lpstr>
      <vt:lpstr>Presentación de PowerPoint</vt:lpstr>
      <vt:lpstr>Encuestas Poblacionales y Registros de datos en salud disponibles en Colombia</vt:lpstr>
      <vt:lpstr>Encuestas Poblacionales y Registros de datos en salud disponibles en Colombia</vt:lpstr>
      <vt:lpstr>cánceres priorizados.</vt:lpstr>
      <vt:lpstr>Importancia de los estudios sobre mortalidad por cáncer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KCFL</dc:creator>
  <cp:lastModifiedBy>Edgar Navarro Lechuga</cp:lastModifiedBy>
  <cp:revision>12</cp:revision>
  <dcterms:created xsi:type="dcterms:W3CDTF">2020-09-30T23:56:43Z</dcterms:created>
  <dcterms:modified xsi:type="dcterms:W3CDTF">2025-03-11T15:17:47Z</dcterms:modified>
</cp:coreProperties>
</file>